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sldIdLst>
    <p:sldId id="257" r:id="rId3"/>
    <p:sldId id="258" r:id="rId4"/>
    <p:sldId id="259" r:id="rId5"/>
    <p:sldId id="260" r:id="rId6"/>
    <p:sldId id="1309" r:id="rId7"/>
    <p:sldId id="261" r:id="rId8"/>
    <p:sldId id="2441" r:id="rId9"/>
    <p:sldId id="262" r:id="rId10"/>
    <p:sldId id="324" r:id="rId11"/>
    <p:sldId id="2448" r:id="rId12"/>
    <p:sldId id="294" r:id="rId13"/>
    <p:sldId id="2447" r:id="rId14"/>
    <p:sldId id="263" r:id="rId15"/>
  </p:sldIdLst>
  <p:sldSz cx="12192000" cy="6858000"/>
  <p:notesSz cx="6858000" cy="9144000"/>
  <p:embeddedFontLst>
    <p:embeddedFont>
      <p:font typeface="汉仪正圆-55W" panose="00020600040101010101" pitchFamily="18" charset="-122"/>
      <p:regular r:id="rId20"/>
    </p:embeddedFont>
    <p:embeddedFont>
      <p:font typeface="等线 Light" panose="02010600030101010101" charset="-122"/>
      <p:regular r:id="rId21"/>
    </p:embeddedFont>
    <p:embeddedFont>
      <p:font typeface="等线" panose="02010600030101010101" charset="-122"/>
      <p:regular r:id="rId22"/>
    </p:embeddedFont>
  </p:embeddedFontLst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5" autoAdjust="0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5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8.xml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3684-DEA6-4057-B32F-1780759304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3DA20-3340-47F2-8F69-CF0BF619219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tags" Target="../tags/tag7.xml"/><Relationship Id="rId2" Type="http://schemas.openxmlformats.org/officeDocument/2006/relationships/image" Target="../media/image6.png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137920" y="1935480"/>
            <a:ext cx="9852660" cy="798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基于深度学习的</a:t>
            </a:r>
            <a:r>
              <a:rPr lang="en-US" altLang="zh-CN" sz="4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3D</a:t>
            </a:r>
            <a:r>
              <a:rPr lang="zh-CN" altLang="en-US" sz="4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乳腺超声肿瘤分割</a:t>
            </a:r>
            <a:endParaRPr lang="zh-CN" altLang="en-US" sz="46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9232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分享人：刘步云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分享日期：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2024.03.19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562712" y="48064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一种方法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562735" y="1627505"/>
            <a:ext cx="9885680" cy="43999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endParaRPr lang="zh-CN" altLang="en-US" sz="2400" dirty="0">
              <a:solidFill>
                <a:schemeClr val="tx1"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08330" y="913765"/>
            <a:ext cx="10506075" cy="55295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4966459" y="455895"/>
            <a:ext cx="2259081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数据处理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14425" y="3123565"/>
            <a:ext cx="9277350" cy="1033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在医学图像处理领域，常见的两种医学图像格式是nii 和 DICOM 文件。</a:t>
            </a:r>
            <a:endParaRPr lang="zh-CN" altLang="en-US"/>
          </a:p>
          <a:p>
            <a:r>
              <a:rPr lang="zh-CN" altLang="en-US"/>
              <a:t>数据预处理：将</a:t>
            </a:r>
            <a:r>
              <a:rPr lang="en-US" altLang="zh-CN"/>
              <a:t>nrrd</a:t>
            </a:r>
            <a:r>
              <a:rPr lang="zh-CN" altLang="en-US"/>
              <a:t>文件转换成</a:t>
            </a:r>
            <a:r>
              <a:rPr lang="en-US" altLang="zh-CN"/>
              <a:t>nii</a:t>
            </a:r>
            <a:r>
              <a:rPr lang="zh-CN" altLang="en-US"/>
              <a:t>文件，通过</a:t>
            </a:r>
            <a:r>
              <a:rPr lang="en-US" altLang="zh-CN"/>
              <a:t>resize</a:t>
            </a:r>
            <a:r>
              <a:rPr lang="zh-CN" altLang="en-US"/>
              <a:t>压缩</a:t>
            </a:r>
            <a:r>
              <a:rPr lang="en-US" altLang="zh-CN"/>
              <a:t>nii</a:t>
            </a:r>
            <a:r>
              <a:rPr lang="zh-CN" altLang="en-US"/>
              <a:t>文件为固定大小尺寸，以避免出现</a:t>
            </a:r>
            <a:r>
              <a:rPr lang="en-US" altLang="zh-CN"/>
              <a:t>out of memory</a:t>
            </a:r>
            <a:r>
              <a:rPr lang="zh-CN" altLang="en-US"/>
              <a:t>而无法训练的情况。</a:t>
            </a:r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75715" y="1076325"/>
            <a:ext cx="8039100" cy="195262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52830" y="4255135"/>
            <a:ext cx="10086975" cy="1428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562712" y="69971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数据</a:t>
            </a:r>
            <a:r>
              <a:rPr lang="zh-CN" altLang="en-US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增强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523365" y="1503045"/>
            <a:ext cx="9885680" cy="43999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在医学影像处理过程之中，由于医学影像研究通常是小数据集，故在深度学习研究上，往往会由于样本量太少，而导致在进行深度学习的训练过程之中易于出现过拟合的情况。此时，一些通过对已有图像进行某种变换而产生某种意义上的同族新图像。这样从某种程度上，数据集就得以扩增。尽可能的减少过拟合发生的概率。</a:t>
            </a:r>
            <a:endParaRPr lang="zh-CN" altLang="en-US" sz="2400" dirty="0">
              <a:solidFill>
                <a:schemeClr val="tx1"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二维图像常见的数据增强有以下方式：数据翻转，数据旋转，数据缩放，数据裁剪，数据平移，数据噪声，颜色增强等。三维的数据增强常见的有</a:t>
            </a:r>
            <a:r>
              <a:rPr lang="en-US" altLang="zh-CN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Resize</a:t>
            </a:r>
            <a:r>
              <a:rPr lang="zh-CN" altLang="en-US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，</a:t>
            </a:r>
            <a:r>
              <a:rPr lang="zh-CN" altLang="en-US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Randomcorp，</a:t>
            </a:r>
            <a:r>
              <a:rPr lang="en-US" altLang="zh-CN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Pad</a:t>
            </a:r>
            <a:r>
              <a:rPr lang="zh-CN" altLang="en-US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，裁剪，旋转</a:t>
            </a:r>
            <a:r>
              <a:rPr lang="zh-CN" altLang="en-US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等。</a:t>
            </a:r>
            <a:endParaRPr lang="zh-CN" altLang="en-US" sz="2400" dirty="0">
              <a:solidFill>
                <a:schemeClr val="tx1"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谢谢观看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4321628" y="5188857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1001486" y="798285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1364342" y="1233714"/>
            <a:ext cx="3497944" cy="4390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1524001" y="3588821"/>
            <a:ext cx="3178628" cy="461664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857829" y="2104572"/>
            <a:ext cx="2525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目录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857829" y="3588820"/>
            <a:ext cx="252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CONTENT</a:t>
            </a:r>
            <a:endParaRPr lang="zh-CN" alt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>
          <a:xfrm>
            <a:off x="6313715" y="1366113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01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7228115" y="1367999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提出背景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 flipH="1">
            <a:off x="7255192" y="1837349"/>
            <a:ext cx="3640548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The harder you work, the luckier you will be.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/>
        </p:nvSpPr>
        <p:spPr>
          <a:xfrm>
            <a:off x="6313715" y="2521144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02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7228115" y="2523030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数据集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简介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 txBox="1"/>
          <p:nvPr/>
        </p:nvSpPr>
        <p:spPr>
          <a:xfrm flipH="1">
            <a:off x="7255192" y="2992380"/>
            <a:ext cx="3640548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The harder you work, the luckier you will be.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6313715" y="3676175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03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 txBox="1"/>
          <p:nvPr/>
        </p:nvSpPr>
        <p:spPr>
          <a:xfrm>
            <a:off x="7228115" y="3678061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UNet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，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V-N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et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6" name="深度视觉·原创设计 https://www.docer.com/works?userid=22383862"/>
          <p:cNvSpPr txBox="1"/>
          <p:nvPr/>
        </p:nvSpPr>
        <p:spPr>
          <a:xfrm flipH="1">
            <a:off x="7255192" y="4147411"/>
            <a:ext cx="3640548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The harder you work, the luckier you will be.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6313715" y="4831206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04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 txBox="1"/>
          <p:nvPr/>
        </p:nvSpPr>
        <p:spPr>
          <a:xfrm>
            <a:off x="7228115" y="4833092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数据处理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 txBox="1"/>
          <p:nvPr/>
        </p:nvSpPr>
        <p:spPr>
          <a:xfrm flipH="1">
            <a:off x="7255192" y="5302442"/>
            <a:ext cx="3640548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The harder you work, the luckier you will be.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718922" y="2080022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提出背景</a:t>
            </a:r>
            <a:endParaRPr kumimoji="0" lang="zh-CN" altLang="en-US" sz="40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127947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01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18945" y="2769235"/>
            <a:ext cx="9888855" cy="17100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乳腺癌(BC)的传播已经成为人类最大健康问题之一(Iranmakani et al. 2020)。正如 (Harbeck and Gant 2017, BC 是女性中最常见的癌症，是世界上三种最常见的癌症之一以及肺癌和结肠癌，据估计，230 万个新病例表明，2020 年诊断的每八种癌症中的一种是乳腺癌（国际癌症控制联盟 2022 年）。2020年，有230万名女性被诊断为乳腺癌，全球有685万人死亡(世界卫生组织2022年)。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286487" y="16450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数据集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简介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286487" y="9118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02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288415" y="2260600"/>
            <a:ext cx="9573260" cy="17862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ABUS图像上的乳腺肿瘤分割具有挑战性，遇到训练数据有限、形状和组织变化小、分割目标尺寸小的困难。与 ABUS 图像的大小相比，肿瘤的大小很小。肿瘤区域的大小是整个图像的1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/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30 ∼ 1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/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300</a:t>
            </a:r>
            <a:endParaRPr lang="zh-CN" altLang="en-US" sz="20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719070" y="4413250"/>
            <a:ext cx="6753225" cy="15906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2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29130" y="156845"/>
            <a:ext cx="7844790" cy="60896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268072" y="1386602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经典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网络模型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268072" y="65399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03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544320" y="5114925"/>
            <a:ext cx="9827260" cy="10394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757680" y="2233930"/>
            <a:ext cx="7943215" cy="41103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1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>
            <a:off x="1330325" y="596900"/>
            <a:ext cx="9531985" cy="566483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l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2400">
                <a:solidFill>
                  <a:schemeClr val="tx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 网络组件</a:t>
            </a:r>
            <a:endParaRPr sz="24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l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2400">
                <a:solidFill>
                  <a:schemeClr val="tx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①U型结构</a:t>
            </a:r>
            <a:endParaRPr sz="24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l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2400">
                <a:solidFill>
                  <a:schemeClr val="tx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②编码器-解码器结构</a:t>
            </a:r>
            <a:endParaRPr sz="24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l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2400">
                <a:solidFill>
                  <a:schemeClr val="tx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编码和解码，早在2006年就发表在了Nature上。当时这个结构提出的主要作用并不是分割，而是压缩图像和去噪声。后来把这个思路被用在了图像分割的问题上，也就是现在我们看到的FCN或者U-Net结构，在它被提出的三年中，有很多很多的论文去讲如何改进U-Net或者FCN，不过这个分割网络的本质的结构是没有改动的, 即下采样、上采样和跳跃连接。</a:t>
            </a:r>
            <a:endParaRPr sz="24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l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2400">
                <a:solidFill>
                  <a:schemeClr val="tx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编码器逐渐减少池化层的空间维度，解码器逐步修复物体的细节和空间维度。编码器和解码器之间通常存在快捷连接，因此能帮助解码器更好地修复目标的细节。U-Net 是这种方法中最常用的结构。</a:t>
            </a:r>
            <a:endParaRPr sz="24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l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2400">
                <a:solidFill>
                  <a:schemeClr val="tx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③skip-connection</a:t>
            </a:r>
            <a:endParaRPr sz="24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562712" y="69971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vnet</a:t>
            </a:r>
            <a:endParaRPr lang="en-US" altLang="zh-CN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562735" y="1627505"/>
            <a:ext cx="9885680" cy="43999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卷积神经网络(Convolutional Neural Networks, CNNs)的大多数方法只能处理2D图像，而临床使用的大多数医疗数据都是3D的。V-Net提供了一个三维图像分割方法，它采用端到端的训练方式</a:t>
            </a:r>
            <a:endParaRPr lang="zh-CN" altLang="en-US" sz="2400" dirty="0">
              <a:solidFill>
                <a:schemeClr val="tx1"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V-Net网络左侧是一条压缩路径；右侧是一条解压缩路径，为了使图片恢复到原始大小。</a:t>
            </a:r>
            <a:endParaRPr lang="zh-CN" altLang="en-US" sz="2400" dirty="0">
              <a:solidFill>
                <a:schemeClr val="tx1"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V-Net没有按切片方式处理输入体积，而是使用体积卷积作为输入。</a:t>
            </a:r>
            <a:endParaRPr lang="zh-CN" altLang="en-US" sz="2400" dirty="0">
              <a:solidFill>
                <a:schemeClr val="tx1"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2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3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4" name="深度视觉·原创设计 https://www.docer.com/works?userid=22383862"/>
          <p:cNvSpPr txBox="1"/>
          <p:nvPr/>
        </p:nvSpPr>
        <p:spPr>
          <a:xfrm>
            <a:off x="4551680" y="455930"/>
            <a:ext cx="310515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V-Net</a:t>
            </a:r>
            <a:endParaRPr lang="en-US" altLang="zh-CN" sz="2000" spc="3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101" name="图片 100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026285" y="868680"/>
            <a:ext cx="8276590" cy="55238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commondata" val="eyJjb3VudCI6MiwiaGRpZCI6IjliMjEwMTczN2U0Njg0NDAyN2Y2YTdjZDNjOTQwOTRiIiwidXNlckNvdW50IjoyfQ=="/>
</p:tagLst>
</file>

<file path=ppt/theme/theme1.xml><?xml version="1.0" encoding="utf-8"?>
<a:theme xmlns:a="http://schemas.openxmlformats.org/drawingml/2006/main" name="Office 主题​​">
  <a:themeElements>
    <a:clrScheme name="自定义 2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1464</Words>
  <Application>WPS 演示</Application>
  <PresentationFormat>宽屏</PresentationFormat>
  <Paragraphs>80</Paragraphs>
  <Slides>13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9" baseType="lpstr">
      <vt:lpstr>Arial</vt:lpstr>
      <vt:lpstr>宋体</vt:lpstr>
      <vt:lpstr>Wingdings</vt:lpstr>
      <vt:lpstr>汉仪正圆-55W</vt:lpstr>
      <vt:lpstr>阿里巴巴普惠体 Light</vt:lpstr>
      <vt:lpstr>Alibaba PuHuiTi</vt:lpstr>
      <vt:lpstr>Helvetica Light</vt:lpstr>
      <vt:lpstr>Gill Sans</vt:lpstr>
      <vt:lpstr>Source Sans Pro Light</vt:lpstr>
      <vt:lpstr>微软雅黑</vt:lpstr>
      <vt:lpstr>Arial Unicode MS</vt:lpstr>
      <vt:lpstr>等线 Light</vt:lpstr>
      <vt:lpstr>等线</vt:lpstr>
      <vt:lpstr>Calibri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lby</cp:lastModifiedBy>
  <cp:revision>10</cp:revision>
  <dcterms:created xsi:type="dcterms:W3CDTF">2022-05-31T06:39:00Z</dcterms:created>
  <dcterms:modified xsi:type="dcterms:W3CDTF">2024-03-19T05:26:59Z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KSOTemplateUUID">
    <vt:lpwstr>v1.0_mb_Jmb9RG/n/BRcF2ta8XUeyA==</vt:lpwstr>
  </property>
  <property fmtid="{D5CDD505-2E9C-101B-9397-08002B2CF9AE}" pid="4" name="ICV">
    <vt:lpwstr>E6B3C40B3CC24C51BE9DEB2F2DEC397D_12</vt:lpwstr>
  </property>
</Properties>
</file>

<file path=docProps/thumbnail.jpeg>
</file>